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73" r:id="rId2"/>
    <p:sldId id="275" r:id="rId3"/>
    <p:sldId id="283" r:id="rId4"/>
    <p:sldId id="284" r:id="rId5"/>
    <p:sldId id="286" r:id="rId6"/>
    <p:sldId id="290" r:id="rId7"/>
    <p:sldId id="287" r:id="rId8"/>
    <p:sldId id="291" r:id="rId9"/>
    <p:sldId id="28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ton Venus" initials="AV" lastIdx="7" clrIdx="0"/>
  <p:cmAuthor id="1" name="Kieran Bamford" initials="KB" lastIdx="15" clrIdx="1"/>
  <p:cmAuthor id="2" name="Lydia Bernsmeier-Rullow" initials="LBR" lastIdx="19" clrIdx="2"/>
  <p:cmAuthor id="3" name="Rosemary Barker" initials="RB" lastIdx="23" clrIdx="3"/>
  <p:cmAuthor id="4" name="Amy Andrew" initials="AA" lastIdx="22" clrIdx="4"/>
  <p:cmAuthor id="5" name="Rebecca Massey" initials="RM" lastIdx="2" clrIdx="5"/>
  <p:cmAuthor id="6" name="Mia Eastell" initials="ME"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C1A"/>
    <a:srgbClr val="E5C12C"/>
    <a:srgbClr val="DFAD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5" autoAdjust="0"/>
    <p:restoredTop sz="89112" autoAdjust="0"/>
  </p:normalViewPr>
  <p:slideViewPr>
    <p:cSldViewPr snapToGrid="0" snapToObjects="1">
      <p:cViewPr varScale="1">
        <p:scale>
          <a:sx n="98" d="100"/>
          <a:sy n="98" d="100"/>
        </p:scale>
        <p:origin x="14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2" d="100"/>
          <a:sy n="112" d="100"/>
        </p:scale>
        <p:origin x="-410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392BF2-4735-664C-8CDB-F4ACFE7044A2}" type="datetimeFigureOut">
              <a:rPr lang="en-US" smtClean="0"/>
              <a:pPr/>
              <a:t>5/4/2016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438468-A534-F747-B6D2-DF6DA6D623E8}" type="slidenum">
              <a:rPr lang="en-US" smtClean="0"/>
              <a:pPr/>
              <a:t>‹#›</a:t>
            </a:fld>
            <a:endParaRPr lang="en-US" dirty="0"/>
          </a:p>
        </p:txBody>
      </p:sp>
    </p:spTree>
    <p:extLst>
      <p:ext uri="{BB962C8B-B14F-4D97-AF65-F5344CB8AC3E}">
        <p14:creationId xmlns:p14="http://schemas.microsoft.com/office/powerpoint/2010/main" val="3753795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4636AC-14A5-7F43-8210-2BD28D97E0C1}" type="datetimeFigureOut">
              <a:rPr lang="en-US" smtClean="0"/>
              <a:pPr/>
              <a:t>5/4/2016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5C35F-A843-6C47-A6C3-7EAD09AB969D}" type="slidenum">
              <a:rPr lang="en-US" smtClean="0"/>
              <a:pPr/>
              <a:t>‹#›</a:t>
            </a:fld>
            <a:endParaRPr lang="en-US" dirty="0"/>
          </a:p>
        </p:txBody>
      </p:sp>
    </p:spTree>
    <p:extLst>
      <p:ext uri="{BB962C8B-B14F-4D97-AF65-F5344CB8AC3E}">
        <p14:creationId xmlns:p14="http://schemas.microsoft.com/office/powerpoint/2010/main" val="5474479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10" name="Picture 9" descr="3-min-read-Powerpoint_cover.jpg"/>
          <p:cNvPicPr>
            <a:picLocks noChangeAspect="1"/>
          </p:cNvPicPr>
          <p:nvPr userDrawn="1"/>
        </p:nvPicPr>
        <p:blipFill>
          <a:blip r:embed="rId2"/>
          <a:stretch>
            <a:fillRect/>
          </a:stretch>
        </p:blipFill>
        <p:spPr>
          <a:xfrm>
            <a:off x="6112" y="0"/>
            <a:ext cx="9137888" cy="6858000"/>
          </a:xfrm>
          <a:prstGeom prst="rect">
            <a:avLst/>
          </a:prstGeom>
        </p:spPr>
      </p:pic>
    </p:spTree>
    <p:extLst>
      <p:ext uri="{BB962C8B-B14F-4D97-AF65-F5344CB8AC3E}">
        <p14:creationId xmlns:p14="http://schemas.microsoft.com/office/powerpoint/2010/main" val="420897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5" name="Picture 4" descr="3-min-read-Powerpoint_inside_alt.jpg"/>
          <p:cNvPicPr>
            <a:picLocks noChangeAspect="1"/>
          </p:cNvPicPr>
          <p:nvPr userDrawn="1"/>
        </p:nvPicPr>
        <p:blipFill>
          <a:blip r:embed="rId2"/>
          <a:stretch>
            <a:fillRect/>
          </a:stretch>
        </p:blipFill>
        <p:spPr>
          <a:xfrm>
            <a:off x="0" y="0"/>
            <a:ext cx="9144000" cy="6858000"/>
          </a:xfrm>
          <a:prstGeom prst="rect">
            <a:avLst/>
          </a:prstGeom>
        </p:spPr>
      </p:pic>
      <p:sp>
        <p:nvSpPr>
          <p:cNvPr id="4" name="Title 3"/>
          <p:cNvSpPr>
            <a:spLocks noGrp="1"/>
          </p:cNvSpPr>
          <p:nvPr>
            <p:ph type="title"/>
          </p:nvPr>
        </p:nvSpPr>
        <p:spPr>
          <a:xfrm>
            <a:off x="1016000" y="619760"/>
            <a:ext cx="7142480" cy="797878"/>
          </a:xfrm>
          <a:prstGeom prst="rect">
            <a:avLst/>
          </a:prstGeom>
        </p:spPr>
        <p:txBody>
          <a:bodyPr vert="horz"/>
          <a:lstStyle>
            <a:lvl1pPr algn="ctr">
              <a:defRPr sz="2800">
                <a:solidFill>
                  <a:srgbClr val="E5C12C"/>
                </a:solidFill>
                <a:latin typeface="Arial"/>
                <a:cs typeface="Arial"/>
              </a:defRPr>
            </a:lvl1pPr>
          </a:lstStyle>
          <a:p>
            <a:r>
              <a:rPr lang="en-GB" dirty="0"/>
              <a:t>Click to edit Master title style</a:t>
            </a:r>
            <a:endParaRPr lang="en-US" dirty="0"/>
          </a:p>
        </p:txBody>
      </p:sp>
      <p:sp>
        <p:nvSpPr>
          <p:cNvPr id="6" name="Text Placeholder 5"/>
          <p:cNvSpPr>
            <a:spLocks noGrp="1"/>
          </p:cNvSpPr>
          <p:nvPr>
            <p:ph type="body" sz="quarter" idx="10"/>
          </p:nvPr>
        </p:nvSpPr>
        <p:spPr>
          <a:xfrm>
            <a:off x="1016000" y="1417638"/>
            <a:ext cx="7142480" cy="4251325"/>
          </a:xfrm>
          <a:prstGeom prst="rect">
            <a:avLst/>
          </a:prstGeom>
        </p:spPr>
        <p:txBody>
          <a:bodyPr vert="horz"/>
          <a:lstStyle>
            <a:lvl1pPr algn="just">
              <a:defRPr sz="1600"/>
            </a:lvl1pPr>
            <a:lvl2pPr algn="just">
              <a:defRPr sz="1600"/>
            </a:lvl2pPr>
            <a:lvl3pPr algn="just">
              <a:defRPr sz="1600"/>
            </a:lvl3pPr>
            <a:lvl4pPr algn="just">
              <a:defRPr sz="1600"/>
            </a:lvl4pPr>
            <a:lvl5pPr algn="just">
              <a:defRPr sz="16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5999403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232869"/>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heschoolbus.net/topics/child-protection-and-safeguarding-policy/48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heschoolbus.net/topics/british-values/588" TargetMode="External"/><Relationship Id="rId2" Type="http://schemas.openxmlformats.org/officeDocument/2006/relationships/hyperlink" Target="mailto:counter.extremism@education.gsi.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96829" y="4135670"/>
            <a:ext cx="2932546" cy="584776"/>
          </a:xfrm>
          <a:prstGeom prst="rect">
            <a:avLst/>
          </a:prstGeom>
          <a:noFill/>
        </p:spPr>
        <p:txBody>
          <a:bodyPr wrap="square" rtlCol="0">
            <a:spAutoFit/>
          </a:bodyPr>
          <a:lstStyle/>
          <a:p>
            <a:r>
              <a:rPr lang="en-US" sz="3200" kern="400" spc="100" dirty="0">
                <a:solidFill>
                  <a:srgbClr val="F6C21E"/>
                </a:solidFill>
                <a:latin typeface="Impact"/>
                <a:cs typeface="Impact"/>
              </a:rPr>
              <a:t>3-MINUTE READ</a:t>
            </a:r>
          </a:p>
        </p:txBody>
      </p:sp>
      <p:sp>
        <p:nvSpPr>
          <p:cNvPr id="5" name="TextBox 4"/>
          <p:cNvSpPr txBox="1"/>
          <p:nvPr/>
        </p:nvSpPr>
        <p:spPr>
          <a:xfrm>
            <a:off x="1596829" y="4528558"/>
            <a:ext cx="7376160" cy="1107996"/>
          </a:xfrm>
          <a:prstGeom prst="rect">
            <a:avLst/>
          </a:prstGeom>
          <a:noFill/>
        </p:spPr>
        <p:txBody>
          <a:bodyPr wrap="square" rtlCol="0">
            <a:spAutoFit/>
          </a:bodyPr>
          <a:lstStyle/>
          <a:p>
            <a:r>
              <a:rPr lang="en-GB" sz="6600" kern="400" spc="-90" dirty="0">
                <a:solidFill>
                  <a:srgbClr val="6B6C6B"/>
                </a:solidFill>
                <a:latin typeface="Impact"/>
                <a:cs typeface="Impact"/>
              </a:rPr>
              <a:t>THE PREVENT DUTY</a:t>
            </a:r>
            <a:endParaRPr lang="en-US" sz="6600" kern="400" spc="-90" dirty="0">
              <a:solidFill>
                <a:srgbClr val="6B6C6B"/>
              </a:solidFill>
              <a:latin typeface="Impact"/>
              <a:cs typeface="Impact"/>
            </a:endParaRPr>
          </a:p>
        </p:txBody>
      </p:sp>
    </p:spTree>
    <p:extLst>
      <p:ext uri="{BB962C8B-B14F-4D97-AF65-F5344CB8AC3E}">
        <p14:creationId xmlns:p14="http://schemas.microsoft.com/office/powerpoint/2010/main" val="28434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it and what does it mean for me?</a:t>
            </a:r>
          </a:p>
        </p:txBody>
      </p:sp>
      <p:sp>
        <p:nvSpPr>
          <p:cNvPr id="3" name="Text Placeholder 2"/>
          <p:cNvSpPr>
            <a:spLocks noGrp="1"/>
          </p:cNvSpPr>
          <p:nvPr>
            <p:ph type="body" sz="quarter" idx="10"/>
          </p:nvPr>
        </p:nvSpPr>
        <p:spPr>
          <a:xfrm>
            <a:off x="1141525" y="1417638"/>
            <a:ext cx="6891430" cy="4251325"/>
          </a:xfrm>
        </p:spPr>
        <p:txBody>
          <a:bodyPr/>
          <a:lstStyle/>
          <a:p>
            <a:pPr marL="0" indent="0">
              <a:spcAft>
                <a:spcPts val="600"/>
              </a:spcAft>
              <a:buNone/>
            </a:pPr>
            <a:r>
              <a:rPr lang="en-GB" dirty="0"/>
              <a:t>This 3-Minute Read summarises the </a:t>
            </a:r>
            <a:r>
              <a:rPr lang="en-GB" dirty="0" err="1"/>
              <a:t>DfE’s</a:t>
            </a:r>
            <a:r>
              <a:rPr lang="en-GB" dirty="0"/>
              <a:t> document: ‘The Prevent duty: Departmental advice for schools and childcare providers’, published in June 2015. </a:t>
            </a:r>
          </a:p>
          <a:p>
            <a:pPr marL="0" indent="0">
              <a:spcAft>
                <a:spcPts val="600"/>
              </a:spcAft>
              <a:buNone/>
            </a:pPr>
            <a:endParaRPr lang="en-GB" dirty="0"/>
          </a:p>
          <a:p>
            <a:pPr marL="0" indent="0">
              <a:spcAft>
                <a:spcPts val="600"/>
              </a:spcAft>
              <a:buNone/>
            </a:pPr>
            <a:r>
              <a:rPr lang="en-GB" dirty="0"/>
              <a:t>This guidance is non-statutory and explains the Prevent duty outlined in the Counter-Terrorism and Security Act 2015. </a:t>
            </a:r>
          </a:p>
          <a:p>
            <a:pPr marL="0" indent="0">
              <a:spcAft>
                <a:spcPts val="600"/>
              </a:spcAft>
              <a:buNone/>
            </a:pPr>
            <a:endParaRPr lang="en-GB" dirty="0"/>
          </a:p>
          <a:p>
            <a:pPr marL="0" indent="0">
              <a:spcAft>
                <a:spcPts val="600"/>
              </a:spcAft>
              <a:buNone/>
            </a:pPr>
            <a:r>
              <a:rPr lang="en-GB" dirty="0"/>
              <a:t>This information is intended for governing bodies, school leaders and school staff in all maintained schools (including nurseries), non-maintained schools, independent schools, alternative provision academies and 16-19 academies.</a:t>
            </a:r>
          </a:p>
        </p:txBody>
      </p:sp>
    </p:spTree>
    <p:extLst>
      <p:ext uri="{BB962C8B-B14F-4D97-AF65-F5344CB8AC3E}">
        <p14:creationId xmlns:p14="http://schemas.microsoft.com/office/powerpoint/2010/main" val="217037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535827"/>
            <a:ext cx="7142480" cy="797878"/>
          </a:xfrm>
        </p:spPr>
        <p:txBody>
          <a:bodyPr/>
          <a:lstStyle/>
          <a:p>
            <a:r>
              <a:rPr lang="en-GB" dirty="0"/>
              <a:t>The Prevent duty</a:t>
            </a:r>
          </a:p>
        </p:txBody>
      </p:sp>
      <p:sp>
        <p:nvSpPr>
          <p:cNvPr id="3" name="Text Placeholder 2"/>
          <p:cNvSpPr>
            <a:spLocks noGrp="1"/>
          </p:cNvSpPr>
          <p:nvPr>
            <p:ph type="body" sz="quarter" idx="10"/>
          </p:nvPr>
        </p:nvSpPr>
        <p:spPr>
          <a:xfrm>
            <a:off x="1016000" y="1359356"/>
            <a:ext cx="7196447" cy="4681411"/>
          </a:xfrm>
        </p:spPr>
        <p:txBody>
          <a:bodyPr/>
          <a:lstStyle/>
          <a:p>
            <a:pPr marL="0" indent="0">
              <a:buNone/>
            </a:pPr>
            <a:r>
              <a:rPr lang="en-GB" dirty="0"/>
              <a:t>The Prevent duty requires school staff to be able to identify children who are vulnerable to radicalisation and to know how to respond to this.</a:t>
            </a:r>
          </a:p>
          <a:p>
            <a:pPr marL="0" indent="0">
              <a:buNone/>
            </a:pPr>
            <a:endParaRPr lang="en-GB" dirty="0"/>
          </a:p>
          <a:p>
            <a:pPr marL="0" indent="0">
              <a:buNone/>
            </a:pPr>
            <a:r>
              <a:rPr lang="en-GB" dirty="0"/>
              <a:t>This duty is part of schools’ wider safeguarding duties and should be regarded as the same as protecting children from other forms of harm.</a:t>
            </a:r>
          </a:p>
          <a:p>
            <a:pPr marL="0" indent="0">
              <a:buNone/>
            </a:pPr>
            <a:endParaRPr lang="en-GB" dirty="0"/>
          </a:p>
          <a:p>
            <a:pPr marL="0" indent="0">
              <a:buNone/>
            </a:pPr>
            <a:r>
              <a:rPr lang="en-GB" dirty="0"/>
              <a:t>This duty should not be burdensome. Ofsted’s revised framework (September 2015), specifies that schools need safeguarding arrangements in place to prevent radicalisation and extremism. </a:t>
            </a:r>
          </a:p>
        </p:txBody>
      </p:sp>
    </p:spTree>
    <p:extLst>
      <p:ext uri="{BB962C8B-B14F-4D97-AF65-F5344CB8AC3E}">
        <p14:creationId xmlns:p14="http://schemas.microsoft.com/office/powerpoint/2010/main" val="3241555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361696"/>
            <a:ext cx="7142480" cy="797878"/>
          </a:xfrm>
        </p:spPr>
        <p:txBody>
          <a:bodyPr/>
          <a:lstStyle/>
          <a:p>
            <a:r>
              <a:rPr lang="en-GB" dirty="0"/>
              <a:t>Risk assessment</a:t>
            </a:r>
          </a:p>
        </p:txBody>
      </p:sp>
      <p:sp>
        <p:nvSpPr>
          <p:cNvPr id="3" name="Text Placeholder 2"/>
          <p:cNvSpPr>
            <a:spLocks noGrp="1"/>
          </p:cNvSpPr>
          <p:nvPr>
            <p:ph type="body" sz="quarter" idx="10"/>
          </p:nvPr>
        </p:nvSpPr>
        <p:spPr>
          <a:xfrm>
            <a:off x="1016000" y="1159574"/>
            <a:ext cx="7142480" cy="4251325"/>
          </a:xfrm>
        </p:spPr>
        <p:txBody>
          <a:bodyPr/>
          <a:lstStyle/>
          <a:p>
            <a:r>
              <a:rPr lang="en-GB" dirty="0"/>
              <a:t>Schools must assess the risk of children being drawn into terrorism.</a:t>
            </a:r>
          </a:p>
          <a:p>
            <a:pPr marL="0" indent="0">
              <a:buNone/>
            </a:pPr>
            <a:endParaRPr lang="en-GB" sz="600" dirty="0"/>
          </a:p>
          <a:p>
            <a:r>
              <a:rPr lang="en-GB" dirty="0"/>
              <a:t>Schools should demonstrate a general understanding of the risks affecting children and young people in the area, as well as how to identify individual children at risk of radicalisation.</a:t>
            </a:r>
          </a:p>
          <a:p>
            <a:endParaRPr lang="en-GB" sz="600" dirty="0"/>
          </a:p>
          <a:p>
            <a:r>
              <a:rPr lang="en-GB" dirty="0"/>
              <a:t>The general risks vary between different areas and ages. </a:t>
            </a:r>
          </a:p>
          <a:p>
            <a:endParaRPr lang="en-GB" sz="600" dirty="0"/>
          </a:p>
          <a:p>
            <a:r>
              <a:rPr lang="en-GB" dirty="0"/>
              <a:t>Staff should be alert to changes in children’s behaviours, use their professional judgement to identify children at risk of radicalisation, and act proportionately to these risks.</a:t>
            </a:r>
          </a:p>
          <a:p>
            <a:endParaRPr lang="en-GB" sz="600" dirty="0"/>
          </a:p>
          <a:p>
            <a:r>
              <a:rPr lang="en-GB" dirty="0"/>
              <a:t>Clear procedures should be in place to protect children at risk of radicalisation, including action where behaviour causes concern. </a:t>
            </a:r>
          </a:p>
          <a:p>
            <a:endParaRPr lang="en-GB" sz="600" dirty="0"/>
          </a:p>
          <a:p>
            <a:r>
              <a:rPr lang="en-GB" dirty="0"/>
              <a:t>Unnecessary intrusion into family life is not required.</a:t>
            </a:r>
          </a:p>
          <a:p>
            <a:endParaRPr lang="en-GB" sz="600" dirty="0"/>
          </a:p>
          <a:p>
            <a:r>
              <a:rPr lang="en-GB" dirty="0"/>
              <a:t>Vulnerable pupils can be referred to the </a:t>
            </a:r>
            <a:r>
              <a:rPr lang="en-GB" dirty="0">
                <a:hlinkClick r:id="rId2"/>
              </a:rPr>
              <a:t>Channel programme</a:t>
            </a:r>
            <a:r>
              <a:rPr lang="en-GB" dirty="0"/>
              <a:t>.</a:t>
            </a:r>
          </a:p>
        </p:txBody>
      </p:sp>
    </p:spTree>
    <p:extLst>
      <p:ext uri="{BB962C8B-B14F-4D97-AF65-F5344CB8AC3E}">
        <p14:creationId xmlns:p14="http://schemas.microsoft.com/office/powerpoint/2010/main" val="59901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619760"/>
            <a:ext cx="7142480" cy="797878"/>
          </a:xfrm>
        </p:spPr>
        <p:txBody>
          <a:bodyPr/>
          <a:lstStyle/>
          <a:p>
            <a:r>
              <a:rPr lang="en-GB" dirty="0"/>
              <a:t>Working in partnership</a:t>
            </a:r>
          </a:p>
        </p:txBody>
      </p:sp>
      <p:sp>
        <p:nvSpPr>
          <p:cNvPr id="3" name="Text Placeholder 2"/>
          <p:cNvSpPr>
            <a:spLocks noGrp="1"/>
          </p:cNvSpPr>
          <p:nvPr>
            <p:ph type="body" sz="quarter" idx="10"/>
          </p:nvPr>
        </p:nvSpPr>
        <p:spPr>
          <a:xfrm>
            <a:off x="1211284" y="1579417"/>
            <a:ext cx="6780810" cy="4318041"/>
          </a:xfrm>
        </p:spPr>
        <p:txBody>
          <a:bodyPr/>
          <a:lstStyle/>
          <a:p>
            <a:pPr marL="0" indent="0">
              <a:buNone/>
            </a:pPr>
            <a:r>
              <a:rPr lang="en-GB" dirty="0"/>
              <a:t>The Prevent duty builds on existing local partnerships. </a:t>
            </a:r>
          </a:p>
          <a:p>
            <a:pPr marL="0" indent="0">
              <a:buNone/>
            </a:pPr>
            <a:endParaRPr lang="en-GB" dirty="0"/>
          </a:p>
          <a:p>
            <a:pPr marL="0" indent="0">
              <a:buNone/>
            </a:pPr>
            <a:r>
              <a:rPr lang="en-GB" dirty="0"/>
              <a:t>Local Safeguarding Children Boards are responsible for coordinating local agencies for the purpose of safeguarding and promoting the welfare of children in their local area.</a:t>
            </a:r>
          </a:p>
          <a:p>
            <a:pPr marL="0" indent="0">
              <a:buNone/>
            </a:pPr>
            <a:endParaRPr lang="en-GB" dirty="0"/>
          </a:p>
          <a:p>
            <a:pPr marL="0" indent="0">
              <a:buNone/>
            </a:pPr>
            <a:r>
              <a:rPr lang="en-GB" dirty="0"/>
              <a:t>Working with LAs is important as they are vital to coordinating Prevent work.</a:t>
            </a:r>
          </a:p>
          <a:p>
            <a:pPr marL="0" indent="0">
              <a:buNone/>
            </a:pPr>
            <a:endParaRPr lang="en-GB" dirty="0"/>
          </a:p>
          <a:p>
            <a:pPr marL="0" indent="0">
              <a:buNone/>
            </a:pPr>
            <a:r>
              <a:rPr lang="en-GB" dirty="0"/>
              <a:t>Schools should also aim to engage effectively with parents/the family of at-risk children.</a:t>
            </a:r>
          </a:p>
        </p:txBody>
      </p:sp>
    </p:spTree>
    <p:extLst>
      <p:ext uri="{BB962C8B-B14F-4D97-AF65-F5344CB8AC3E}">
        <p14:creationId xmlns:p14="http://schemas.microsoft.com/office/powerpoint/2010/main" val="88378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465393"/>
            <a:ext cx="7142480" cy="797878"/>
          </a:xfrm>
        </p:spPr>
        <p:txBody>
          <a:bodyPr/>
          <a:lstStyle/>
          <a:p>
            <a:r>
              <a:rPr lang="en-GB" dirty="0"/>
              <a:t>Staff training</a:t>
            </a:r>
          </a:p>
        </p:txBody>
      </p:sp>
      <p:sp>
        <p:nvSpPr>
          <p:cNvPr id="3" name="Text Placeholder 2"/>
          <p:cNvSpPr>
            <a:spLocks noGrp="1"/>
          </p:cNvSpPr>
          <p:nvPr>
            <p:ph type="body" sz="quarter" idx="10"/>
          </p:nvPr>
        </p:nvSpPr>
        <p:spPr>
          <a:xfrm>
            <a:off x="694944" y="1232455"/>
            <a:ext cx="7936992" cy="3896669"/>
          </a:xfrm>
        </p:spPr>
        <p:txBody>
          <a:bodyPr/>
          <a:lstStyle/>
          <a:p>
            <a:pPr marL="0" indent="0">
              <a:buNone/>
            </a:pPr>
            <a:r>
              <a:rPr lang="en-GB" dirty="0"/>
              <a:t>Prevent awareness training is required to equip staff with the skills to identify children at risk of being drawn into terrorism and extremist ideologies.</a:t>
            </a:r>
          </a:p>
          <a:p>
            <a:pPr marL="0" indent="0">
              <a:buNone/>
            </a:pPr>
            <a:endParaRPr lang="en-GB" dirty="0"/>
          </a:p>
          <a:p>
            <a:pPr marL="0" indent="0">
              <a:buNone/>
            </a:pPr>
            <a:r>
              <a:rPr lang="en-GB" dirty="0"/>
              <a:t>Staff should understand how to challenge extremist ideas.</a:t>
            </a:r>
          </a:p>
          <a:p>
            <a:pPr marL="0" indent="0">
              <a:buNone/>
            </a:pPr>
            <a:endParaRPr lang="en-GB" dirty="0"/>
          </a:p>
          <a:p>
            <a:pPr marL="0" indent="0">
              <a:buNone/>
            </a:pPr>
            <a:r>
              <a:rPr lang="en-GB" dirty="0"/>
              <a:t>As a minimum, the school’s designated safeguarding lead must undertake Prevent awareness training and be able to provide advice and support to other staff on how to protect children against the risk of radicalisation. </a:t>
            </a:r>
          </a:p>
          <a:p>
            <a:pPr marL="0" indent="0">
              <a:buNone/>
            </a:pPr>
            <a:endParaRPr lang="en-GB" dirty="0"/>
          </a:p>
          <a:p>
            <a:pPr marL="0" indent="0">
              <a:buNone/>
            </a:pPr>
            <a:r>
              <a:rPr lang="en-GB" dirty="0"/>
              <a:t>A number of training providers, including the Workshop to Raise Awareness of Prevent, are available.</a:t>
            </a:r>
          </a:p>
        </p:txBody>
      </p:sp>
    </p:spTree>
    <p:extLst>
      <p:ext uri="{BB962C8B-B14F-4D97-AF65-F5344CB8AC3E}">
        <p14:creationId xmlns:p14="http://schemas.microsoft.com/office/powerpoint/2010/main" val="34376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572402"/>
            <a:ext cx="7142480" cy="797878"/>
          </a:xfrm>
        </p:spPr>
        <p:txBody>
          <a:bodyPr/>
          <a:lstStyle/>
          <a:p>
            <a:r>
              <a:rPr lang="en-GB" dirty="0"/>
              <a:t>IT policies</a:t>
            </a:r>
          </a:p>
        </p:txBody>
      </p:sp>
      <p:sp>
        <p:nvSpPr>
          <p:cNvPr id="3" name="Text Placeholder 2"/>
          <p:cNvSpPr>
            <a:spLocks noGrp="1"/>
          </p:cNvSpPr>
          <p:nvPr>
            <p:ph type="body" sz="quarter" idx="10"/>
          </p:nvPr>
        </p:nvSpPr>
        <p:spPr>
          <a:xfrm>
            <a:off x="1016000" y="1615044"/>
            <a:ext cx="7305040" cy="4431871"/>
          </a:xfrm>
        </p:spPr>
        <p:txBody>
          <a:bodyPr/>
          <a:lstStyle/>
          <a:p>
            <a:pPr marL="0" indent="0">
              <a:buNone/>
            </a:pPr>
            <a:r>
              <a:rPr lang="en-GB" dirty="0"/>
              <a:t>Schools must ensure that children are safe from terrorist and extremist material when accessing the internet in school. Suitable filtering systems must be in place. </a:t>
            </a:r>
          </a:p>
          <a:p>
            <a:pPr marL="0" indent="0">
              <a:buNone/>
            </a:pPr>
            <a:endParaRPr lang="en-GB" dirty="0"/>
          </a:p>
          <a:p>
            <a:pPr marL="0" indent="0">
              <a:buNone/>
            </a:pPr>
            <a:r>
              <a:rPr lang="en-GB" dirty="0"/>
              <a:t>Staff should equip pupils with the skills to stay safe online, both inside and outside of school. </a:t>
            </a:r>
          </a:p>
          <a:p>
            <a:pPr marL="0" indent="0">
              <a:buNone/>
            </a:pPr>
            <a:endParaRPr lang="en-GB" dirty="0"/>
          </a:p>
          <a:p>
            <a:pPr marL="0" indent="0">
              <a:buNone/>
            </a:pPr>
            <a:r>
              <a:rPr lang="en-GB" dirty="0"/>
              <a:t>Internet safety should be an integral part of the school’s ICT curriculum. </a:t>
            </a:r>
          </a:p>
        </p:txBody>
      </p:sp>
    </p:spTree>
    <p:extLst>
      <p:ext uri="{BB962C8B-B14F-4D97-AF65-F5344CB8AC3E}">
        <p14:creationId xmlns:p14="http://schemas.microsoft.com/office/powerpoint/2010/main" val="168206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children’s resilience</a:t>
            </a:r>
          </a:p>
        </p:txBody>
      </p:sp>
      <p:sp>
        <p:nvSpPr>
          <p:cNvPr id="3" name="Text Placeholder 2"/>
          <p:cNvSpPr>
            <a:spLocks noGrp="1"/>
          </p:cNvSpPr>
          <p:nvPr>
            <p:ph type="body" sz="quarter" idx="10"/>
          </p:nvPr>
        </p:nvSpPr>
        <p:spPr>
          <a:xfrm>
            <a:off x="783771" y="1306286"/>
            <a:ext cx="7742711" cy="4362677"/>
          </a:xfrm>
        </p:spPr>
        <p:txBody>
          <a:bodyPr/>
          <a:lstStyle/>
          <a:p>
            <a:r>
              <a:rPr lang="en-GB" dirty="0"/>
              <a:t>A safe environment for debating controversial issues is a good way to help develop children’s resistance to radicalisation. This will help children to understand how they can influence and participate in decision-making.</a:t>
            </a:r>
          </a:p>
          <a:p>
            <a:r>
              <a:rPr lang="en-GB" dirty="0"/>
              <a:t>Schools must promote fundamental British values, alongside pupils’ spiritual, moral, social and cultural development. </a:t>
            </a:r>
          </a:p>
          <a:p>
            <a:r>
              <a:rPr lang="en-GB" dirty="0"/>
              <a:t>Pupils should be given time to explore sensitive and controversial issues.</a:t>
            </a:r>
          </a:p>
          <a:p>
            <a:r>
              <a:rPr lang="en-GB" dirty="0"/>
              <a:t>Pupils should be given the knowledge and skills to understand and manage potentially difficult situations, recognise risk, make safe choices and recognise where pressure from others threatens their personal safety and wellbeing.</a:t>
            </a:r>
          </a:p>
          <a:p>
            <a:r>
              <a:rPr lang="en-GB" dirty="0"/>
              <a:t>Schools should equip pupils to explore political and social issues critically, weigh evidence, debate, and make reasoned arguments.</a:t>
            </a:r>
          </a:p>
          <a:p>
            <a:r>
              <a:rPr lang="en-GB" dirty="0"/>
              <a:t>Pupils should learn about how democracy, government and law making/enforcement occurs. </a:t>
            </a:r>
          </a:p>
          <a:p>
            <a:r>
              <a:rPr lang="en-GB" dirty="0"/>
              <a:t>Mutual respect and understanding for the diverse national, regional, religious and ethnic identities of the UK should be promoted.</a:t>
            </a:r>
          </a:p>
        </p:txBody>
      </p:sp>
    </p:spTree>
    <p:extLst>
      <p:ext uri="{BB962C8B-B14F-4D97-AF65-F5344CB8AC3E}">
        <p14:creationId xmlns:p14="http://schemas.microsoft.com/office/powerpoint/2010/main" val="2973948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next?</a:t>
            </a:r>
          </a:p>
        </p:txBody>
      </p:sp>
      <p:sp>
        <p:nvSpPr>
          <p:cNvPr id="3" name="Text Placeholder 2"/>
          <p:cNvSpPr>
            <a:spLocks noGrp="1"/>
          </p:cNvSpPr>
          <p:nvPr>
            <p:ph type="body" sz="quarter" idx="10"/>
          </p:nvPr>
        </p:nvSpPr>
        <p:spPr>
          <a:xfrm>
            <a:off x="899886" y="1579418"/>
            <a:ext cx="7445828" cy="4089546"/>
          </a:xfrm>
        </p:spPr>
        <p:txBody>
          <a:bodyPr/>
          <a:lstStyle/>
          <a:p>
            <a:pPr marL="0" indent="0">
              <a:spcAft>
                <a:spcPts val="1000"/>
              </a:spcAft>
              <a:buNone/>
            </a:pPr>
            <a:r>
              <a:rPr lang="en-GB" dirty="0"/>
              <a:t>LAs and the police may have additional advice on resources in your area.</a:t>
            </a:r>
          </a:p>
          <a:p>
            <a:pPr marL="0" indent="0">
              <a:spcAft>
                <a:spcPts val="1000"/>
              </a:spcAft>
              <a:buNone/>
            </a:pPr>
            <a:r>
              <a:rPr lang="en-GB" dirty="0"/>
              <a:t>If a member of staff at your school has concerns about a particular pupil, normal safeguarding procedures should be followed.</a:t>
            </a:r>
          </a:p>
          <a:p>
            <a:pPr marL="0" indent="0">
              <a:spcAft>
                <a:spcPts val="1000"/>
              </a:spcAft>
              <a:buNone/>
            </a:pPr>
            <a:r>
              <a:rPr lang="en-GB" dirty="0"/>
              <a:t>Local police can be contacted, including via 101 (the non-emergency number), for confidential support and advice.</a:t>
            </a:r>
          </a:p>
          <a:p>
            <a:pPr marL="0" indent="0">
              <a:spcAft>
                <a:spcPts val="1000"/>
              </a:spcAft>
              <a:buNone/>
            </a:pPr>
            <a:r>
              <a:rPr lang="en-GB" dirty="0"/>
              <a:t>The </a:t>
            </a:r>
            <a:r>
              <a:rPr lang="en-GB" dirty="0" err="1"/>
              <a:t>DfE</a:t>
            </a:r>
            <a:r>
              <a:rPr lang="en-GB" dirty="0"/>
              <a:t> has a dedicated helpline (020 7340 7264), and email (</a:t>
            </a:r>
            <a:r>
              <a:rPr lang="en-GB" dirty="0">
                <a:hlinkClick r:id="rId2"/>
              </a:rPr>
              <a:t>counter.extremism@education.gsi.gov.uk</a:t>
            </a:r>
            <a:r>
              <a:rPr lang="en-GB" dirty="0"/>
              <a:t>) where staff and governors can raise concerns.</a:t>
            </a:r>
          </a:p>
          <a:p>
            <a:pPr marL="0" indent="0">
              <a:spcAft>
                <a:spcPts val="1000"/>
              </a:spcAft>
              <a:buNone/>
            </a:pPr>
            <a:r>
              <a:rPr lang="en-GB" dirty="0"/>
              <a:t>If an emergency situation arises, the emergency services should be contacted on 999.</a:t>
            </a:r>
          </a:p>
          <a:p>
            <a:pPr marL="0" indent="0">
              <a:spcAft>
                <a:spcPts val="1000"/>
              </a:spcAft>
              <a:buNone/>
            </a:pPr>
            <a:r>
              <a:rPr lang="en-GB" dirty="0"/>
              <a:t>For further information on British values, visit our topic page </a:t>
            </a:r>
            <a:r>
              <a:rPr lang="en-GB" dirty="0">
                <a:hlinkClick r:id="rId3"/>
              </a:rPr>
              <a:t>here</a:t>
            </a:r>
            <a:r>
              <a:rPr lang="en-GB" dirty="0"/>
              <a:t>.</a:t>
            </a:r>
          </a:p>
        </p:txBody>
      </p:sp>
    </p:spTree>
    <p:extLst>
      <p:ext uri="{BB962C8B-B14F-4D97-AF65-F5344CB8AC3E}">
        <p14:creationId xmlns:p14="http://schemas.microsoft.com/office/powerpoint/2010/main" val="137286494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ll Docs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1133</TotalTime>
  <Words>789</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Impact</vt:lpstr>
      <vt:lpstr>Custom Design</vt:lpstr>
      <vt:lpstr>PowerPoint Presentation</vt:lpstr>
      <vt:lpstr>What is it and what does it mean for me?</vt:lpstr>
      <vt:lpstr>The Prevent duty</vt:lpstr>
      <vt:lpstr>Risk assessment</vt:lpstr>
      <vt:lpstr>Working in partnership</vt:lpstr>
      <vt:lpstr>Staff training</vt:lpstr>
      <vt:lpstr>IT policies</vt:lpstr>
      <vt:lpstr>Building children’s resilience</vt:lpstr>
      <vt:lpstr>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c:title>
  <dc:creator>Alex Dempsey</dc:creator>
  <cp:lastModifiedBy>Rosemary Barker</cp:lastModifiedBy>
  <cp:revision>130</cp:revision>
  <dcterms:created xsi:type="dcterms:W3CDTF">2013-10-08T09:19:47Z</dcterms:created>
  <dcterms:modified xsi:type="dcterms:W3CDTF">2016-05-04T10:06:26Z</dcterms:modified>
</cp:coreProperties>
</file>